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7" r:id="rId12"/>
    <p:sldId id="266" r:id="rId13"/>
    <p:sldId id="268" r:id="rId14"/>
    <p:sldId id="300" r:id="rId15"/>
    <p:sldId id="299" r:id="rId16"/>
    <p:sldId id="298" r:id="rId17"/>
    <p:sldId id="270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968398BC-C3B4-4942-8AA2-AAD9A5A5006A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4"/>
            <p14:sldId id="265"/>
            <p14:sldId id="267"/>
            <p14:sldId id="266"/>
            <p14:sldId id="268"/>
            <p14:sldId id="300"/>
            <p14:sldId id="299"/>
            <p14:sldId id="298"/>
            <p14:sldId id="270"/>
            <p14:sldId id="269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ilippe Tracol" initials="P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8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2-16T19:47:25.539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5292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573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1252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3942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8017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6467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3117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2339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8825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35455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297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05133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15392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59289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23622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35138" y="-7938"/>
            <a:ext cx="7408862" cy="676276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914400" y="1238250"/>
            <a:ext cx="7772400" cy="49149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7620000" y="6629400"/>
            <a:ext cx="1247775" cy="228600"/>
          </a:xfrm>
        </p:spPr>
        <p:txBody>
          <a:bodyPr/>
          <a:lstStyle>
            <a:lvl1pPr>
              <a:defRPr/>
            </a:lvl1pPr>
          </a:lstStyle>
          <a:p>
            <a:fld id="{8A92E4CB-0F08-4BFB-BD45-CD3C822619D7}" type="slidenum">
              <a:rPr lang="fr-FR">
                <a:solidFill>
                  <a:srgbClr val="FFFFFF"/>
                </a:solidFill>
              </a:rPr>
              <a:pPr/>
              <a:t>‹N°›</a:t>
            </a:fld>
            <a:endParaRPr lang="fr-FR" b="0" dirty="0">
              <a:solidFill>
                <a:srgbClr val="000000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23850" y="6627813"/>
            <a:ext cx="3024188" cy="230187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>
                <a:solidFill>
                  <a:srgbClr val="FFFFFF"/>
                </a:solidFill>
              </a:rPr>
              <a:t>Module B05 </a:t>
            </a:r>
          </a:p>
        </p:txBody>
      </p:sp>
    </p:spTree>
    <p:extLst>
      <p:ext uri="{BB962C8B-B14F-4D97-AF65-F5344CB8AC3E}">
        <p14:creationId xmlns:p14="http://schemas.microsoft.com/office/powerpoint/2010/main" val="3273689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7268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2040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5230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287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3511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1717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1432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180C4-3CA3-4265-8BF8-3C7BFE1C58BA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6F751-EA48-4F97-8556-FC88F03DCE2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7909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87735-6D3E-44BB-9180-581DF7457B0E}" type="datetimeFigureOut">
              <a:rPr lang="fr-FR" smtClean="0"/>
              <a:t>19/02/2020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A9B9C-9792-4AE5-A2BE-E2D942D0B21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43956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DBD1BCD-9771-4857-B81B-1FDFA52AAE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998099"/>
          </a:xfrm>
        </p:spPr>
        <p:txBody>
          <a:bodyPr>
            <a:normAutofit fontScale="90000"/>
          </a:bodyPr>
          <a:lstStyle/>
          <a:p>
            <a:r>
              <a:rPr lang="fr-FR" dirty="0"/>
              <a:t>Regards croisés sur la matériovigilance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E31872C8-33D6-4309-95DF-86715D130A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6290" y="2758582"/>
            <a:ext cx="6858000" cy="642828"/>
          </a:xfrm>
        </p:spPr>
        <p:txBody>
          <a:bodyPr/>
          <a:lstStyle/>
          <a:p>
            <a:r>
              <a:rPr lang="fr-FR" dirty="0"/>
              <a:t>Le point de vue du chirurgien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234BBC2-961F-44D4-8F91-893A72434F5D}"/>
              </a:ext>
            </a:extLst>
          </p:cNvPr>
          <p:cNvSpPr/>
          <p:nvPr/>
        </p:nvSpPr>
        <p:spPr>
          <a:xfrm>
            <a:off x="1947041" y="3680090"/>
            <a:ext cx="54785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/>
              <a:t>Docteur Philippe Tracol : Cavaillon </a:t>
            </a:r>
          </a:p>
          <a:p>
            <a:pPr algn="ctr"/>
            <a:r>
              <a:rPr lang="fr-FR" dirty="0"/>
              <a:t>Chirurgien orthopédiste</a:t>
            </a:r>
          </a:p>
          <a:p>
            <a:pPr algn="ctr"/>
            <a:r>
              <a:rPr lang="fr-FR" dirty="0"/>
              <a:t>Président de la commission matériovigilance de la </a:t>
            </a:r>
            <a:r>
              <a:rPr lang="fr-FR" dirty="0" err="1"/>
              <a:t>sofcot</a:t>
            </a:r>
            <a:endParaRPr lang="fr-FR" dirty="0"/>
          </a:p>
          <a:p>
            <a:pPr algn="ctr"/>
            <a:r>
              <a:rPr lang="fr-FR" dirty="0"/>
              <a:t>Président du CNP </a:t>
            </a:r>
            <a:r>
              <a:rPr lang="fr-FR" dirty="0" err="1"/>
              <a:t>sofcot</a:t>
            </a:r>
            <a:endParaRPr lang="fr-FR" dirty="0"/>
          </a:p>
          <a:p>
            <a:pPr algn="ctr"/>
            <a:r>
              <a:rPr lang="fr-FR" dirty="0"/>
              <a:t>Ex gestionnaire d’Orthorisq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49E99166-A7F5-4683-8202-F0328D16E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7" y="5181901"/>
            <a:ext cx="2415627" cy="223690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1845707F-A4E8-485E-BCD1-8C022C798A84}"/>
              </a:ext>
            </a:extLst>
          </p:cNvPr>
          <p:cNvSpPr txBox="1"/>
          <p:nvPr/>
        </p:nvSpPr>
        <p:spPr>
          <a:xfrm>
            <a:off x="3511769" y="5872611"/>
            <a:ext cx="2027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phtracol@orange.fr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4C906A09-35F4-4DDC-9AB2-816169C39084}"/>
              </a:ext>
            </a:extLst>
          </p:cNvPr>
          <p:cNvSpPr txBox="1"/>
          <p:nvPr/>
        </p:nvSpPr>
        <p:spPr>
          <a:xfrm>
            <a:off x="4135731" y="6300352"/>
            <a:ext cx="2806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@PTracol</a:t>
            </a:r>
          </a:p>
        </p:txBody>
      </p:sp>
      <p:pic>
        <p:nvPicPr>
          <p:cNvPr id="1026" name="Picture 2" descr="Résultat de recherche d'images pour &quot;logo twitter&quot;">
            <a:extLst>
              <a:ext uri="{FF2B5EF4-FFF2-40B4-BE49-F238E27FC236}">
                <a16:creationId xmlns:a16="http://schemas.microsoft.com/office/drawing/2014/main" xmlns="" id="{03E20730-FBB9-4825-A9DA-D04C36429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849011" y="6345071"/>
            <a:ext cx="286720" cy="27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440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65369D7-A06E-4E34-85F5-450D38ABF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30577"/>
          </a:xfrm>
        </p:spPr>
        <p:txBody>
          <a:bodyPr>
            <a:normAutofit fontScale="90000"/>
          </a:bodyPr>
          <a:lstStyle/>
          <a:p>
            <a:r>
              <a:rPr lang="fr-FR" dirty="0"/>
              <a:t>Pourquoi une telle sous déclaration des événements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2F13E57D-E565-43B0-BAE8-212A101F7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588" y="1476647"/>
            <a:ext cx="7886700" cy="2159109"/>
          </a:xfrm>
        </p:spPr>
        <p:txBody>
          <a:bodyPr/>
          <a:lstStyle/>
          <a:p>
            <a:r>
              <a:rPr lang="fr-FR" dirty="0"/>
              <a:t>L’Ignorance</a:t>
            </a:r>
          </a:p>
          <a:p>
            <a:r>
              <a:rPr lang="fr-FR" dirty="0"/>
              <a:t>La crainte</a:t>
            </a:r>
          </a:p>
          <a:p>
            <a:r>
              <a:rPr lang="fr-FR" dirty="0"/>
              <a:t>La défiance</a:t>
            </a:r>
          </a:p>
          <a:p>
            <a:r>
              <a:rPr lang="fr-FR" dirty="0"/>
              <a:t>La négligence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62330570-A2B8-4EBE-B44B-AA74E5468958}"/>
              </a:ext>
            </a:extLst>
          </p:cNvPr>
          <p:cNvSpPr txBox="1"/>
          <p:nvPr/>
        </p:nvSpPr>
        <p:spPr>
          <a:xfrm>
            <a:off x="512379" y="4304421"/>
            <a:ext cx="71890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Je ne déclare pas parce que :</a:t>
            </a:r>
          </a:p>
          <a:p>
            <a:r>
              <a:rPr lang="fr-FR" dirty="0"/>
              <a:t>– c'est beaucoup trop compliqué et cela me prendra trop de temps.</a:t>
            </a:r>
          </a:p>
          <a:p>
            <a:r>
              <a:rPr lang="fr-FR" dirty="0"/>
              <a:t>– Cela ne sert à rien, de toute façon je n'aurais aucun retour</a:t>
            </a:r>
          </a:p>
          <a:p>
            <a:r>
              <a:rPr lang="fr-FR" dirty="0"/>
              <a:t>– De toute façon, cela n'est pas obligatoire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E49ED882-7A09-4BB1-9648-79987A1007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610" y="1166451"/>
            <a:ext cx="2954064" cy="285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46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34AFA9DC-115B-46AB-A777-9992FED05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256" y="555735"/>
            <a:ext cx="8081798" cy="5601522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La crainte et la défiance </a:t>
            </a:r>
          </a:p>
          <a:p>
            <a:pPr lvl="1"/>
            <a:r>
              <a:rPr lang="fr-FR" dirty="0"/>
              <a:t>Amour propre </a:t>
            </a:r>
          </a:p>
          <a:p>
            <a:pPr lvl="1"/>
            <a:r>
              <a:rPr lang="fr-FR" dirty="0"/>
              <a:t>Besoin de discrétion</a:t>
            </a:r>
          </a:p>
          <a:p>
            <a:pPr lvl="1"/>
            <a:r>
              <a:rPr lang="fr-FR" dirty="0"/>
              <a:t>La défiance habituelle à tout ce qui est administratif,</a:t>
            </a:r>
          </a:p>
          <a:p>
            <a:pPr lvl="1"/>
            <a:r>
              <a:rPr lang="fr-FR" dirty="0"/>
              <a:t>Le sentiment de ne pas avoir de retour</a:t>
            </a:r>
          </a:p>
          <a:p>
            <a:pPr lvl="1"/>
            <a:r>
              <a:rPr lang="fr-FR" dirty="0"/>
              <a:t>La crainte juridique</a:t>
            </a:r>
          </a:p>
          <a:p>
            <a:pPr lvl="1"/>
            <a:r>
              <a:rPr lang="fr-FR" dirty="0"/>
              <a:t>Méconnaissance du parcours de la déclaration</a:t>
            </a:r>
          </a:p>
          <a:p>
            <a:pPr lvl="1"/>
            <a:r>
              <a:rPr lang="fr-FR" dirty="0"/>
              <a:t>Surcharge administrative</a:t>
            </a:r>
          </a:p>
          <a:p>
            <a:pPr lvl="1"/>
            <a:endParaRPr lang="fr-FR" dirty="0"/>
          </a:p>
          <a:p>
            <a:r>
              <a:rPr lang="fr-FR" dirty="0"/>
              <a:t>La négligence </a:t>
            </a:r>
          </a:p>
          <a:p>
            <a:pPr lvl="1"/>
            <a:r>
              <a:rPr lang="fr-FR" dirty="0"/>
              <a:t>Surmenage </a:t>
            </a:r>
          </a:p>
          <a:p>
            <a:pPr lvl="1"/>
            <a:r>
              <a:rPr lang="fr-FR" dirty="0"/>
              <a:t>Procrastination</a:t>
            </a:r>
          </a:p>
          <a:p>
            <a:pPr lvl="1"/>
            <a:r>
              <a:rPr lang="fr-FR" dirty="0"/>
              <a:t>La surcharge de travail</a:t>
            </a:r>
          </a:p>
          <a:p>
            <a:pPr lvl="1"/>
            <a:endParaRPr lang="fr-FR" dirty="0"/>
          </a:p>
          <a:p>
            <a:r>
              <a:rPr lang="fr-FR" dirty="0"/>
              <a:t>La méconnaissance</a:t>
            </a:r>
          </a:p>
          <a:p>
            <a:pPr lvl="1"/>
            <a:r>
              <a:rPr lang="fr-FR" dirty="0"/>
              <a:t>Obligations légales</a:t>
            </a:r>
          </a:p>
          <a:p>
            <a:pPr lvl="1"/>
            <a:r>
              <a:rPr lang="fr-FR" dirty="0"/>
              <a:t>Expertise judiciaire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27792217-6688-4F2B-A188-6BD3CAF1B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941136"/>
            <a:ext cx="3993226" cy="274343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8835503A-1EEE-47EF-BB7E-A9719772E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571" y="262713"/>
            <a:ext cx="2191945" cy="110602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D80470F5-5609-44D8-BB57-332874EFE5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211" y="1781645"/>
            <a:ext cx="2530519" cy="218686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DC2677DD-8D2D-4880-91C7-19CEF508B1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0296" y="0"/>
            <a:ext cx="1453432" cy="145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0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F54FEB4-9043-4424-BF44-2C5A5F5AB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Comment faire  ?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8FCE2BC0-FAF0-40DA-8CC7-DC27935F0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444" y="1944310"/>
            <a:ext cx="5283835" cy="4351338"/>
          </a:xfrm>
        </p:spPr>
        <p:txBody>
          <a:bodyPr>
            <a:normAutofit/>
          </a:bodyPr>
          <a:lstStyle/>
          <a:p>
            <a:r>
              <a:rPr lang="fr-FR" dirty="0"/>
              <a:t>Multiples campagnes d’information </a:t>
            </a:r>
          </a:p>
          <a:p>
            <a:pPr lvl="1"/>
            <a:r>
              <a:rPr lang="fr-FR" dirty="0"/>
              <a:t>Sofcot ( congrès , newsletters )</a:t>
            </a:r>
          </a:p>
          <a:p>
            <a:pPr lvl="1"/>
            <a:r>
              <a:rPr lang="fr-FR" dirty="0"/>
              <a:t>Orthorisq : formation obligatoire </a:t>
            </a:r>
          </a:p>
          <a:p>
            <a:pPr lvl="1"/>
            <a:r>
              <a:rPr lang="fr-FR" dirty="0"/>
              <a:t>Rappel des obligations légales </a:t>
            </a:r>
          </a:p>
          <a:p>
            <a:pPr lvl="1"/>
            <a:r>
              <a:rPr lang="fr-FR" dirty="0"/>
              <a:t>Que déclarer et comment </a:t>
            </a:r>
          </a:p>
          <a:p>
            <a:pPr lvl="1"/>
            <a:r>
              <a:rPr lang="fr-FR" dirty="0"/>
              <a:t>Retours d’experience </a:t>
            </a:r>
          </a:p>
          <a:p>
            <a:pPr lvl="1"/>
            <a:r>
              <a:rPr lang="fr-FR" dirty="0"/>
              <a:t>Risque juridique et pénal</a:t>
            </a:r>
          </a:p>
          <a:p>
            <a:pPr marL="914400" lvl="2" indent="0">
              <a:buNone/>
            </a:pPr>
            <a:r>
              <a:rPr lang="fr-FR" sz="1500" dirty="0">
                <a:solidFill>
                  <a:schemeClr val="tx2"/>
                </a:solidFill>
              </a:rPr>
              <a:t>Les risques encourus en cas de non déclaration d’un incident de matériovigilance est de quatre ans d’emprisonnement et 75 000 € d’amende (article L 546-2 du code de la santé publique) </a:t>
            </a:r>
          </a:p>
          <a:p>
            <a:pPr lvl="2"/>
            <a:endParaRPr lang="fr-FR" dirty="0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A46D4159-FD03-4BB1-8986-8DBD7C5BE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14" y="3727663"/>
            <a:ext cx="2252076" cy="258988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438CDF5F-BB0E-486E-AB0F-8D8C784EA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258" y="733744"/>
            <a:ext cx="3195889" cy="264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7B241C0-D221-4229-92AC-D95D5C543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877" y="0"/>
            <a:ext cx="7886700" cy="1325563"/>
          </a:xfrm>
        </p:spPr>
        <p:txBody>
          <a:bodyPr/>
          <a:lstStyle/>
          <a:p>
            <a:pPr algn="ctr"/>
            <a:r>
              <a:rPr lang="fr-FR" dirty="0"/>
              <a:t>       Rôle des fabricants dans       l’analyse de la défaillance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0B357B70-746D-4F0D-8DF8-818DF996C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625" y="1682324"/>
            <a:ext cx="7886700" cy="4351338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Mal compris , mal perçu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Conflit d’intérêt évident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Risque d’impartialité dans les conclusions</a:t>
            </a:r>
          </a:p>
          <a:p>
            <a:endParaRPr lang="fr-FR" dirty="0"/>
          </a:p>
          <a:p>
            <a:r>
              <a:rPr lang="fr-FR" dirty="0"/>
              <a:t>Ambiguïté de l’agence</a:t>
            </a:r>
          </a:p>
          <a:p>
            <a:endParaRPr lang="fr-FR" dirty="0"/>
          </a:p>
          <a:p>
            <a:r>
              <a:rPr lang="fr-FR" dirty="0"/>
              <a:t>Sofcot : conserver les implants pour éventuelle  expertise judicaire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7DD328F6-E687-4594-902D-9888D569F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155" y="1422992"/>
            <a:ext cx="2979220" cy="200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78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2C778D2-9D0F-4228-B9BE-08EF6ECA8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05" y="0"/>
            <a:ext cx="7886700" cy="1325563"/>
          </a:xfrm>
        </p:spPr>
        <p:txBody>
          <a:bodyPr/>
          <a:lstStyle/>
          <a:p>
            <a:r>
              <a:rPr lang="fr-FR" b="1" dirty="0"/>
              <a:t>ORTHORISQ  c’est quoi ?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93AAEC93-55FC-4759-92B6-8F881D3C347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85295" y="1285656"/>
            <a:ext cx="7886700" cy="3316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  <a:defRPr/>
            </a:pPr>
            <a:r>
              <a:rPr lang="fr-FR" sz="1800" b="1" dirty="0">
                <a:latin typeface="Arial" charset="0"/>
              </a:rPr>
              <a:t>Organisme de gestion des risques agréé par la HAS pour la chirurgie  orthopédique.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fr-FR" sz="1800" b="1" dirty="0">
                <a:latin typeface="Arial" charset="0"/>
              </a:rPr>
              <a:t>Gere l’accréditation des chirurgiens orthopédistes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fr-FR" sz="1800" b="1" dirty="0">
                <a:latin typeface="Arial" charset="0"/>
              </a:rPr>
              <a:t>Déclaration d'événements indésirables ou porteurs de risques</a:t>
            </a:r>
            <a:endParaRPr lang="fr-FR" sz="1800" b="1" dirty="0">
              <a:solidFill>
                <a:schemeClr val="bg1"/>
              </a:solidFill>
              <a:latin typeface="Arial" charset="0"/>
            </a:endParaRP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fr-FR" sz="1800" b="1" dirty="0"/>
              <a:t>36 experts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1800" b="1" dirty="0"/>
              <a:t>10 groupes de travail thématique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1800" b="1" dirty="0"/>
              <a:t>22 situations à risque identifiées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1800" b="1" dirty="0"/>
              <a:t>20610 EIAS dans la base REX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endParaRPr lang="fr-FR" sz="2400" dirty="0">
              <a:solidFill>
                <a:schemeClr val="accent5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DE92FE70-E78D-4C68-B264-C1EFD59D65CB}"/>
              </a:ext>
            </a:extLst>
          </p:cNvPr>
          <p:cNvSpPr txBox="1"/>
          <p:nvPr/>
        </p:nvSpPr>
        <p:spPr>
          <a:xfrm>
            <a:off x="2997418" y="4233129"/>
            <a:ext cx="426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www.orthorisq.fr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D57AA310-3709-43ED-B1E6-04547BC91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21" y="4732270"/>
            <a:ext cx="7650218" cy="18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75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3017" y="764704"/>
            <a:ext cx="7408862" cy="676276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bg1"/>
                </a:solidFill>
              </a:rPr>
              <a:t>En Pratique: comment cela fonctionne ? Le retour d’experience  (Flight safety report )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971600" y="2204864"/>
            <a:ext cx="6984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Déclaration d'événements anonymisés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Traitement et analyse par un groupe d'experts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Intégration des déclarations dans une base de données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BASE REX ( comme retour d’expérience)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Pas de restitution individuelle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Restitution collective sous différentes formes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Objectif : faire évoluer les mentalités et les comportements sans culpabiliser ni punir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99858"/>
            <a:ext cx="877894" cy="85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5378"/>
            <a:ext cx="856412" cy="83671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E235ACB5-67E4-4090-B09E-70E12D1D4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8520" y="253009"/>
            <a:ext cx="1967625" cy="104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334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F54FEB4-9043-4424-BF44-2C5A5F5AB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Comment faire  ?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8FCE2BC0-FAF0-40DA-8CC7-DC27935F0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930" y="2310858"/>
            <a:ext cx="7886700" cy="4351338"/>
          </a:xfrm>
        </p:spPr>
        <p:txBody>
          <a:bodyPr/>
          <a:lstStyle/>
          <a:p>
            <a:r>
              <a:rPr lang="fr-FR" dirty="0"/>
              <a:t>Multiples campagnes d’information </a:t>
            </a:r>
          </a:p>
          <a:p>
            <a:pPr lvl="1"/>
            <a:r>
              <a:rPr lang="fr-FR" dirty="0"/>
              <a:t>Sofcot ( congrès , newsletters )</a:t>
            </a:r>
          </a:p>
          <a:p>
            <a:pPr lvl="1"/>
            <a:r>
              <a:rPr lang="fr-FR" dirty="0"/>
              <a:t>Orthorisq : formation obligatoire </a:t>
            </a:r>
          </a:p>
          <a:p>
            <a:pPr lvl="1"/>
            <a:r>
              <a:rPr lang="fr-FR" dirty="0"/>
              <a:t>Rappel des obligations légales </a:t>
            </a:r>
          </a:p>
          <a:p>
            <a:pPr lvl="1"/>
            <a:r>
              <a:rPr lang="fr-FR" dirty="0"/>
              <a:t>Que déclarer et comment </a:t>
            </a:r>
          </a:p>
          <a:p>
            <a:pPr lvl="1"/>
            <a:r>
              <a:rPr lang="fr-FR" dirty="0"/>
              <a:t>Retours d’experience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544CCDB8-9322-4CA6-8D8D-730FC9B22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1496"/>
            <a:ext cx="9144000" cy="309676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xmlns="" id="{32D88A42-5D51-49E7-9B3D-E93C2B10FE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14980"/>
            <a:ext cx="9144000" cy="134721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58097F59-5C0B-4C07-9D6E-4EA11E1E5A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5180" y="2053962"/>
            <a:ext cx="9144000" cy="178049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C374DC6F-F992-4F6D-8FBB-89C1EE3F30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7590" y="1690689"/>
            <a:ext cx="9144000" cy="507796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xmlns="" id="{8B183B9A-96A3-4D4B-999C-EF53E58839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24304"/>
            <a:ext cx="9144000" cy="54864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FF7044B6-6A0B-44B1-A9D5-61A92F3981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520794"/>
            <a:ext cx="9144000" cy="421843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xmlns="" id="{89B3D922-3AE4-4042-A660-2889835D64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5180" y="1547175"/>
            <a:ext cx="9144000" cy="3371088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xmlns="" id="{8781BAF6-69FA-4DE4-9B0C-87F08E336D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86710" y="1182624"/>
            <a:ext cx="9144000" cy="540715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xmlns="" id="{5CBEF844-D949-47DA-9959-1CBBDA04782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940" y="1929254"/>
            <a:ext cx="8236410" cy="299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7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61A70B7-3529-4A67-9ED1-36702D978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5088"/>
            <a:ext cx="7886700" cy="1325563"/>
          </a:xfrm>
        </p:spPr>
        <p:txBody>
          <a:bodyPr/>
          <a:lstStyle/>
          <a:p>
            <a:r>
              <a:rPr lang="fr-FR" dirty="0"/>
              <a:t>Comment Améliorer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4279BDD9-2C2C-4C48-A906-387F9B9A7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869" y="1516450"/>
            <a:ext cx="7886700" cy="4351338"/>
          </a:xfrm>
        </p:spPr>
        <p:txBody>
          <a:bodyPr/>
          <a:lstStyle/>
          <a:p>
            <a:r>
              <a:rPr lang="fr-FR" dirty="0"/>
              <a:t>Pédagogie locale : parcours de la déclaration</a:t>
            </a:r>
          </a:p>
          <a:p>
            <a:endParaRPr lang="fr-FR" dirty="0"/>
          </a:p>
          <a:p>
            <a:r>
              <a:rPr lang="fr-FR" dirty="0"/>
              <a:t>Accompagnement dans la déclaration </a:t>
            </a:r>
          </a:p>
          <a:p>
            <a:endParaRPr lang="fr-FR" dirty="0"/>
          </a:p>
          <a:p>
            <a:r>
              <a:rPr lang="fr-FR" dirty="0"/>
              <a:t>Améliorer le retour d'expérience</a:t>
            </a:r>
          </a:p>
          <a:p>
            <a:endParaRPr lang="fr-FR" dirty="0"/>
          </a:p>
          <a:p>
            <a:r>
              <a:rPr lang="fr-FR" dirty="0"/>
              <a:t>Rôle de fabricants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E47D772D-B5B1-427F-9605-1FA75604C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5546" y="4502898"/>
            <a:ext cx="2292295" cy="226181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66679196-D88E-4F9D-A772-F5D4B3B1C070}"/>
              </a:ext>
            </a:extLst>
          </p:cNvPr>
          <p:cNvSpPr txBox="1"/>
          <p:nvPr/>
        </p:nvSpPr>
        <p:spPr>
          <a:xfrm>
            <a:off x="249798" y="5341550"/>
            <a:ext cx="53422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/>
              <a:t>Merci de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314215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FF901CC1-AF1B-40D9-BA51-E58F9C420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976"/>
            <a:ext cx="9144000" cy="679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487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B97B9D01-9A9F-4C9D-8B3C-59BF2A60C6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9A393254-2082-48D9-9EF8-7E1EE2A54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4211"/>
            <a:ext cx="9144000" cy="636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0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xmlns="" id="{D3B8D790-6FBD-4AD9-9057-ECCCCECA1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05"/>
            <a:ext cx="9144000" cy="67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55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65369D7-A06E-4E34-85F5-450D38ABF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30577"/>
          </a:xfrm>
        </p:spPr>
        <p:txBody>
          <a:bodyPr>
            <a:normAutofit fontScale="90000"/>
          </a:bodyPr>
          <a:lstStyle/>
          <a:p>
            <a:r>
              <a:rPr lang="fr-FR" dirty="0"/>
              <a:t>Pourquoi une telle sous déclaration des événements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2F13E57D-E565-43B0-BAE8-212A101F7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588" y="1476647"/>
            <a:ext cx="7886700" cy="2159109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L’Ignorance</a:t>
            </a:r>
          </a:p>
          <a:p>
            <a:r>
              <a:rPr lang="fr-FR" dirty="0"/>
              <a:t>La méconnaissance</a:t>
            </a:r>
          </a:p>
          <a:p>
            <a:r>
              <a:rPr lang="fr-FR" dirty="0"/>
              <a:t>La crainte</a:t>
            </a:r>
          </a:p>
          <a:p>
            <a:r>
              <a:rPr lang="fr-FR" dirty="0"/>
              <a:t>La défiance</a:t>
            </a:r>
          </a:p>
          <a:p>
            <a:r>
              <a:rPr lang="fr-FR" dirty="0"/>
              <a:t>La négligence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62330570-A2B8-4EBE-B44B-AA74E5468958}"/>
              </a:ext>
            </a:extLst>
          </p:cNvPr>
          <p:cNvSpPr txBox="1"/>
          <p:nvPr/>
        </p:nvSpPr>
        <p:spPr>
          <a:xfrm>
            <a:off x="98579" y="4762825"/>
            <a:ext cx="71890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Je ne déclare pas parce que :</a:t>
            </a:r>
          </a:p>
          <a:p>
            <a:r>
              <a:rPr lang="fr-FR" dirty="0"/>
              <a:t>– c'est beaucoup trop compliqué et cela me prendra trop de temps.</a:t>
            </a:r>
          </a:p>
          <a:p>
            <a:r>
              <a:rPr lang="fr-FR" dirty="0"/>
              <a:t>– Cela ne sert à rien, de toute façon je n'aurais aucun retour</a:t>
            </a:r>
          </a:p>
          <a:p>
            <a:r>
              <a:rPr lang="fr-FR" dirty="0"/>
              <a:t>– De toute façon, cela n'est pas obligatoire</a:t>
            </a:r>
          </a:p>
          <a:p>
            <a:r>
              <a:rPr lang="fr-FR" dirty="0"/>
              <a:t>– De plus je suis trop occupé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39DE70ED-A54B-4E52-AA2F-5E7D99F4C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210" y="4071883"/>
            <a:ext cx="2823122" cy="285921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50BE400-8927-4D04-BD3A-D4FBA530F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723" y="1027012"/>
            <a:ext cx="1892865" cy="286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046156D-53F8-4613-A4AA-001A041B6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L’ignorance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64199564-4527-4387-8645-4778ACD71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684" y="2135539"/>
            <a:ext cx="5157295" cy="435133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Que déclarer ?</a:t>
            </a:r>
          </a:p>
          <a:p>
            <a:pPr lvl="1"/>
            <a:r>
              <a:rPr lang="fr-FR" dirty="0"/>
              <a:t>Uniquement les évènements significatifs</a:t>
            </a:r>
          </a:p>
          <a:p>
            <a:pPr lvl="1"/>
            <a:r>
              <a:rPr lang="fr-FR" dirty="0"/>
              <a:t>Les phénomènes anormaux ou inhabituels</a:t>
            </a:r>
          </a:p>
          <a:p>
            <a:pPr lvl="1"/>
            <a:r>
              <a:rPr lang="fr-FR" dirty="0"/>
              <a:t>Le mésusage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  <a:p>
            <a:r>
              <a:rPr lang="fr-FR" dirty="0"/>
              <a:t>Comment déclarer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261FAC0A-3BC5-430B-AF26-E9637F02D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3991" y="4134487"/>
            <a:ext cx="2604031" cy="260403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9084780A-4C01-40CF-BE07-0451C8D4B8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461" y="161526"/>
            <a:ext cx="2860427" cy="386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18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rouge, intérieur, alimentation, petit&#10;&#10;Description générée automatiquement">
            <a:extLst>
              <a:ext uri="{FF2B5EF4-FFF2-40B4-BE49-F238E27FC236}">
                <a16:creationId xmlns:a16="http://schemas.microsoft.com/office/drawing/2014/main" xmlns="" id="{F666334E-0A3C-48D6-86A7-56F5FB32E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288" y="3099983"/>
            <a:ext cx="1783195" cy="136748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5046156D-53F8-4613-A4AA-001A041B6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L’ignorance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64199564-4527-4387-8645-4778ACD71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329" y="1928101"/>
            <a:ext cx="6012574" cy="4351338"/>
          </a:xfrm>
        </p:spPr>
        <p:txBody>
          <a:bodyPr/>
          <a:lstStyle/>
          <a:p>
            <a:r>
              <a:rPr lang="fr-FR" dirty="0"/>
              <a:t>Que déclarer ?</a:t>
            </a:r>
          </a:p>
          <a:p>
            <a:pPr lvl="1"/>
            <a:r>
              <a:rPr lang="fr-FR" dirty="0"/>
              <a:t>Uniquement les évènements significatifs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5" name="Image 4" descr="Une image contenant table, assis, blanc, petit&#10;&#10;Description générée automatiquement">
            <a:extLst>
              <a:ext uri="{FF2B5EF4-FFF2-40B4-BE49-F238E27FC236}">
                <a16:creationId xmlns:a16="http://schemas.microsoft.com/office/drawing/2014/main" xmlns="" id="{8232BBF2-B052-4F79-A7C2-F0FB33E55F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993476" y="199504"/>
            <a:ext cx="2793076" cy="1862051"/>
          </a:xfrm>
          <a:prstGeom prst="rect">
            <a:avLst/>
          </a:prstGeom>
        </p:spPr>
      </p:pic>
      <p:pic>
        <p:nvPicPr>
          <p:cNvPr id="7" name="Image 6" descr="Une image contenant blanc, signe, noir, assis&#10;&#10;Description générée automatiquement">
            <a:extLst>
              <a:ext uri="{FF2B5EF4-FFF2-40B4-BE49-F238E27FC236}">
                <a16:creationId xmlns:a16="http://schemas.microsoft.com/office/drawing/2014/main" xmlns="" id="{0770F9F7-C463-412D-8AAB-1F1F4EC1AE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12" y="2654317"/>
            <a:ext cx="1273015" cy="1777675"/>
          </a:xfrm>
          <a:prstGeom prst="rect">
            <a:avLst/>
          </a:prstGeom>
        </p:spPr>
      </p:pic>
      <p:pic>
        <p:nvPicPr>
          <p:cNvPr id="9" name="Image 8" descr="Une image contenant cravate, personne, homme, blanc&#10;&#10;Description générée automatiquement">
            <a:extLst>
              <a:ext uri="{FF2B5EF4-FFF2-40B4-BE49-F238E27FC236}">
                <a16:creationId xmlns:a16="http://schemas.microsoft.com/office/drawing/2014/main" xmlns="" id="{F716589A-C382-4F21-9E44-42713F8D53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61" y="3001692"/>
            <a:ext cx="3188007" cy="387207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00D742B5-2675-4FE9-842E-9DCC4264AD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6949" y="4585358"/>
            <a:ext cx="1536848" cy="210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81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asse, noir, blanc, fleur&#10;&#10;Description générée automatiquement">
            <a:extLst>
              <a:ext uri="{FF2B5EF4-FFF2-40B4-BE49-F238E27FC236}">
                <a16:creationId xmlns:a16="http://schemas.microsoft.com/office/drawing/2014/main" xmlns="" id="{60290E77-AA9F-40E1-80A0-A4DEC5401A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842" y="4171271"/>
            <a:ext cx="2138189" cy="213818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5046156D-53F8-4613-A4AA-001A041B6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L’ignorance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64199564-4527-4387-8645-4778ACD71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39" y="2022694"/>
            <a:ext cx="6012574" cy="4351338"/>
          </a:xfrm>
        </p:spPr>
        <p:txBody>
          <a:bodyPr/>
          <a:lstStyle/>
          <a:p>
            <a:r>
              <a:rPr lang="fr-FR" dirty="0"/>
              <a:t>Que déclarer ?</a:t>
            </a:r>
          </a:p>
          <a:p>
            <a:pPr lvl="1"/>
            <a:r>
              <a:rPr lang="fr-FR" dirty="0"/>
              <a:t>Les phénomènes anormaux ou inhabituels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6" name="Image 5" descr="Une image contenant table, blanc, noir, homme&#10;&#10;Description générée automatiquement">
            <a:extLst>
              <a:ext uri="{FF2B5EF4-FFF2-40B4-BE49-F238E27FC236}">
                <a16:creationId xmlns:a16="http://schemas.microsoft.com/office/drawing/2014/main" xmlns="" id="{DD12D70B-DC86-499D-B418-AF7CD1A57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313" y="365126"/>
            <a:ext cx="2690813" cy="2043113"/>
          </a:xfrm>
          <a:prstGeom prst="rect">
            <a:avLst/>
          </a:prstGeom>
        </p:spPr>
      </p:pic>
      <p:pic>
        <p:nvPicPr>
          <p:cNvPr id="10" name="Image 9" descr="Une image contenant intérieur, alimentation, coupant, pizza&#10;&#10;Description générée automatiquement">
            <a:extLst>
              <a:ext uri="{FF2B5EF4-FFF2-40B4-BE49-F238E27FC236}">
                <a16:creationId xmlns:a16="http://schemas.microsoft.com/office/drawing/2014/main" xmlns="" id="{F0F5E434-DF30-4E57-BD90-D3B20C737B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582" y="2692776"/>
            <a:ext cx="2093768" cy="2547590"/>
          </a:xfrm>
          <a:prstGeom prst="rect">
            <a:avLst/>
          </a:prstGeom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xmlns="" id="{11BED32A-33E0-4E78-B162-60604BBA896A}"/>
              </a:ext>
            </a:extLst>
          </p:cNvPr>
          <p:cNvSpPr/>
          <p:nvPr/>
        </p:nvSpPr>
        <p:spPr>
          <a:xfrm>
            <a:off x="4855634" y="4839850"/>
            <a:ext cx="862303" cy="55422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xmlns="" id="{4B3B0F9A-1DE6-489C-B462-0FDBF2531D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9785" y="3429000"/>
            <a:ext cx="2466506" cy="204311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3FA04495-FF8B-4BCA-AF07-E39469E6A4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07" y="4744547"/>
            <a:ext cx="2582631" cy="196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12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046156D-53F8-4613-A4AA-001A041B6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L’ignorance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64199564-4527-4387-8645-4778ACD71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329" y="1928101"/>
            <a:ext cx="3848757" cy="4351338"/>
          </a:xfrm>
        </p:spPr>
        <p:txBody>
          <a:bodyPr/>
          <a:lstStyle/>
          <a:p>
            <a:r>
              <a:rPr lang="fr-FR" dirty="0"/>
              <a:t>Que déclarer ?</a:t>
            </a:r>
          </a:p>
          <a:p>
            <a:pPr lvl="1"/>
            <a:r>
              <a:rPr lang="fr-FR" dirty="0"/>
              <a:t>Le mésusage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57016B43-2AF5-4823-BE05-67B0FCE58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9931" y="365126"/>
            <a:ext cx="3162676" cy="2070668"/>
          </a:xfrm>
          <a:prstGeom prst="rect">
            <a:avLst/>
          </a:prstGeom>
        </p:spPr>
      </p:pic>
      <p:pic>
        <p:nvPicPr>
          <p:cNvPr id="8" name="Image 7" descr="Une image contenant tasse, table, café, assis&#10;&#10;Description générée automatiquement">
            <a:extLst>
              <a:ext uri="{FF2B5EF4-FFF2-40B4-BE49-F238E27FC236}">
                <a16:creationId xmlns:a16="http://schemas.microsoft.com/office/drawing/2014/main" xmlns="" id="{5F62DE1A-A900-4994-8A45-A1987536C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33" y="2826327"/>
            <a:ext cx="3749040" cy="1562100"/>
          </a:xfrm>
          <a:prstGeom prst="rect">
            <a:avLst/>
          </a:prstGeom>
        </p:spPr>
      </p:pic>
      <p:pic>
        <p:nvPicPr>
          <p:cNvPr id="16" name="Image 15" descr="5.tiff">
            <a:extLst>
              <a:ext uri="{FF2B5EF4-FFF2-40B4-BE49-F238E27FC236}">
                <a16:creationId xmlns:a16="http://schemas.microsoft.com/office/drawing/2014/main" xmlns="" id="{2E72A351-DE61-49CE-B364-D81EF24230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828" y="5346707"/>
            <a:ext cx="685800" cy="832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 16" descr="4.tiff">
            <a:extLst>
              <a:ext uri="{FF2B5EF4-FFF2-40B4-BE49-F238E27FC236}">
                <a16:creationId xmlns:a16="http://schemas.microsoft.com/office/drawing/2014/main" xmlns="" id="{86B83029-994E-495A-AB9C-A8FBF0C1D9D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3307" y="5325513"/>
            <a:ext cx="729278" cy="854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 17" descr="Technique removal plate.tiff">
            <a:extLst>
              <a:ext uri="{FF2B5EF4-FFF2-40B4-BE49-F238E27FC236}">
                <a16:creationId xmlns:a16="http://schemas.microsoft.com/office/drawing/2014/main" xmlns="" id="{F8E2C183-A6E0-4613-8001-9C8927E8394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25726" y="4995949"/>
            <a:ext cx="2325887" cy="161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 18" descr="IMG_1473.JPG">
            <a:extLst>
              <a:ext uri="{FF2B5EF4-FFF2-40B4-BE49-F238E27FC236}">
                <a16:creationId xmlns:a16="http://schemas.microsoft.com/office/drawing/2014/main" xmlns="" id="{1E157C88-394B-403C-934C-0E5B25D470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192" y="4925141"/>
            <a:ext cx="2225521" cy="166227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591BF03C-2F5F-4FE1-8A73-1D496AF76B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9180" y="2857500"/>
            <a:ext cx="1426853" cy="197219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3B17CE31-5741-45AC-9838-D0A49DD9E9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4883" y="2433411"/>
            <a:ext cx="1655445" cy="256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912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Élémentaire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</TotalTime>
  <Words>497</Words>
  <Application>Microsoft Office PowerPoint</Application>
  <PresentationFormat>Affichage à l'écran (4:3)</PresentationFormat>
  <Paragraphs>128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19" baseType="lpstr">
      <vt:lpstr>Thème Office</vt:lpstr>
      <vt:lpstr>1_Thème Office</vt:lpstr>
      <vt:lpstr>Regards croisés sur la matériovigilance</vt:lpstr>
      <vt:lpstr>Présentation PowerPoint</vt:lpstr>
      <vt:lpstr>Présentation PowerPoint</vt:lpstr>
      <vt:lpstr>Présentation PowerPoint</vt:lpstr>
      <vt:lpstr>Pourquoi une telle sous déclaration des événements</vt:lpstr>
      <vt:lpstr>L’ignorance</vt:lpstr>
      <vt:lpstr>L’ignorance</vt:lpstr>
      <vt:lpstr>L’ignorance</vt:lpstr>
      <vt:lpstr>L’ignorance</vt:lpstr>
      <vt:lpstr>Pourquoi une telle sous déclaration des événements</vt:lpstr>
      <vt:lpstr>Présentation PowerPoint</vt:lpstr>
      <vt:lpstr>Comment faire  ? </vt:lpstr>
      <vt:lpstr>       Rôle des fabricants dans       l’analyse de la défaillance</vt:lpstr>
      <vt:lpstr>ORTHORISQ  c’est quoi ?</vt:lpstr>
      <vt:lpstr>En Pratique: comment cela fonctionne ? Le retour d’experience  (Flight safety report )</vt:lpstr>
      <vt:lpstr>Comment faire  ? </vt:lpstr>
      <vt:lpstr>Comment Améliorer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Regards croisés sur la matériovigilance</dc:title>
  <dc:creator>Philippe Tracol</dc:creator>
  <cp:lastModifiedBy>BOUSQUET, Camille</cp:lastModifiedBy>
  <cp:revision>39</cp:revision>
  <dcterms:created xsi:type="dcterms:W3CDTF">2020-02-15T17:02:51Z</dcterms:created>
  <dcterms:modified xsi:type="dcterms:W3CDTF">2020-02-19T07:35:53Z</dcterms:modified>
</cp:coreProperties>
</file>